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61" r:id="rId4"/>
    <p:sldId id="263" r:id="rId5"/>
    <p:sldId id="342" r:id="rId6"/>
    <p:sldId id="345" r:id="rId7"/>
    <p:sldId id="343" r:id="rId8"/>
    <p:sldId id="344" r:id="rId9"/>
    <p:sldId id="346" r:id="rId10"/>
    <p:sldId id="347" r:id="rId11"/>
    <p:sldId id="348" r:id="rId12"/>
    <p:sldId id="351" r:id="rId13"/>
    <p:sldId id="349" r:id="rId14"/>
    <p:sldId id="368" r:id="rId15"/>
    <p:sldId id="367" r:id="rId16"/>
    <p:sldId id="350" r:id="rId17"/>
    <p:sldId id="369" r:id="rId18"/>
    <p:sldId id="365" r:id="rId19"/>
    <p:sldId id="366" r:id="rId20"/>
    <p:sldId id="356" r:id="rId21"/>
    <p:sldId id="357" r:id="rId22"/>
    <p:sldId id="353" r:id="rId23"/>
    <p:sldId id="355" r:id="rId24"/>
    <p:sldId id="359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Montserrat" panose="020B0604020202020204" charset="0"/>
      <p:regular r:id="rId35"/>
      <p:bold r:id="rId36"/>
      <p:italic r:id="rId37"/>
      <p:boldItalic r:id="rId38"/>
    </p:embeddedFont>
    <p:embeddedFont>
      <p:font typeface="Montserrat Light" panose="020B0604020202020204" charset="0"/>
      <p:regular r:id="rId39"/>
      <p:bold r:id="rId40"/>
      <p:italic r:id="rId41"/>
      <p:boldItalic r:id="rId42"/>
    </p:embeddedFont>
    <p:embeddedFont>
      <p:font typeface="Montserrat SemiBol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0" roundtripDataSignature="AMtx7mh52QT8m8chLcuw2HXd9/LiT7+4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11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82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966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950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332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037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890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8928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398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436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71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2969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6190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3423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8754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116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9390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122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1161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86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92b89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e5e92b891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5e92b891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394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9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9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9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"/>
          <p:cNvPicPr preferRelativeResize="0"/>
          <p:nvPr/>
        </p:nvPicPr>
        <p:blipFill rotWithShape="1">
          <a:blip r:embed="rId3">
            <a:alphaModFix/>
          </a:blip>
          <a:srcRect l="-2693"/>
          <a:stretch/>
        </p:blipFill>
        <p:spPr>
          <a:xfrm>
            <a:off x="-328310" y="0"/>
            <a:ext cx="1252031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-3752" y="105906"/>
            <a:ext cx="12195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 txBox="1"/>
          <p:nvPr/>
        </p:nvSpPr>
        <p:spPr>
          <a:xfrm>
            <a:off x="235065" y="1571509"/>
            <a:ext cx="619401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Impacto de la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alimentación sobre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 salud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 las personas</a:t>
            </a:r>
            <a:endParaRPr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6784" y="6017447"/>
            <a:ext cx="1957434" cy="58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2.2. Normalización de consumos de alimentos 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con la </a:t>
            </a:r>
            <a:r>
              <a:rPr lang="es-E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poblacion</a:t>
            </a: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de las CC.AA.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FAB10DC-B95F-4116-8ADE-429ADB65A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56" y="792306"/>
            <a:ext cx="11738322" cy="539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9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208371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endParaRPr lang="fr-FR" b="0" dirty="0">
              <a:solidFill>
                <a:srgbClr val="98C37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Consumo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normalizado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alimentos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relacionados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con 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diabetes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por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CCAA'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FADF3A3-434B-4C4C-8D11-437E4B8DA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07991"/>
            <a:ext cx="12192000" cy="38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9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1"/>
            <a:ext cx="12192000" cy="685588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6"/>
          <p:cNvSpPr txBox="1"/>
          <p:nvPr/>
        </p:nvSpPr>
        <p:spPr>
          <a:xfrm>
            <a:off x="5259896" y="2704669"/>
            <a:ext cx="234052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800" b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600" b="1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50" y="6209761"/>
            <a:ext cx="1437014" cy="431104"/>
          </a:xfrm>
          <a:prstGeom prst="rect">
            <a:avLst/>
          </a:prstGeom>
          <a:solidFill>
            <a:srgbClr val="535353"/>
          </a:solidFill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14AED7B-717F-496A-A32B-778C31262AB2}"/>
              </a:ext>
            </a:extLst>
          </p:cNvPr>
          <p:cNvSpPr txBox="1"/>
          <p:nvPr/>
        </p:nvSpPr>
        <p:spPr>
          <a:xfrm>
            <a:off x="7100741" y="2622306"/>
            <a:ext cx="42019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la alimentación en España</a:t>
            </a:r>
          </a:p>
        </p:txBody>
      </p:sp>
    </p:spTree>
    <p:extLst>
      <p:ext uri="{BB962C8B-B14F-4D97-AF65-F5344CB8AC3E}">
        <p14:creationId xmlns:p14="http://schemas.microsoft.com/office/powerpoint/2010/main" val="225042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70112" y="-137643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ES" sz="18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3.1 Selección de alimentos relacionados con la dieta </a:t>
            </a:r>
          </a:p>
          <a:p>
            <a:r>
              <a:rPr lang="es-ES" sz="18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mediterránea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48F165-5477-4803-8256-ED4DF4C7A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2" y="729850"/>
            <a:ext cx="12000322" cy="53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1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3.2 Consumo normalizado de alimentos relacionados con la 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dieta mediterránea (por CCAA)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F4F0FD-B3FE-4324-86AF-226A1295A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07991"/>
            <a:ext cx="12192000" cy="38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2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3.3 Consumo total de alimentos relacionados con la dieta mediterránea (por CCAA) normalizado.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3A073B-5947-46E9-835E-6CA0957AA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07991"/>
            <a:ext cx="12192000" cy="38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25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3.4. </a:t>
            </a:r>
            <a:r>
              <a:rPr lang="es-E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Clustering</a:t>
            </a: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de CC.AA. según el consumo de alimentos relacionados con la dieta mediterránea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6A99DB-B93F-4703-9665-B77CA03C864A}"/>
              </a:ext>
            </a:extLst>
          </p:cNvPr>
          <p:cNvSpPr txBox="1"/>
          <p:nvPr/>
        </p:nvSpPr>
        <p:spPr>
          <a:xfrm>
            <a:off x="252586" y="792306"/>
            <a:ext cx="11651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Vamos a usar un algoritmo de </a:t>
            </a:r>
            <a:r>
              <a:rPr lang="es-ES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es-E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 nos va a hacer agrupaciones de CC.AA. según el consumo de las familias </a:t>
            </a:r>
          </a:p>
          <a:p>
            <a:r>
              <a:rPr lang="es-E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 alimentos que hemos relacionado con la dieta mediterránea.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BED271-4A7E-4A50-A02D-75E767D3A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3022"/>
            <a:ext cx="12192000" cy="48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3.5 Búsqueda del número óptimo de </a:t>
            </a:r>
            <a:r>
              <a:rPr lang="es-E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clusters</a:t>
            </a: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Método</a:t>
            </a:r>
            <a:r>
              <a:rPr lang="fr-FR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fr-FR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codo</a:t>
            </a:r>
            <a:endParaRPr lang="fr-FR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endParaRPr lang="es-E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fr-FR" dirty="0"/>
              <a:t> 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66DF88E-CEBC-4C39-B390-3F96999EB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42680"/>
            <a:ext cx="12192000" cy="47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35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0" y="0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3.6 Búsqueda número óptimo de </a:t>
            </a:r>
            <a:r>
              <a:rPr lang="es-E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clusters</a:t>
            </a: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Análisis</a:t>
            </a:r>
            <a:r>
              <a:rPr lang="fr-FR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 de la </a:t>
            </a:r>
            <a:r>
              <a:rPr lang="fr-FR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silueta</a:t>
            </a:r>
            <a:endParaRPr lang="fr-FR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endParaRPr lang="fr-FR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endParaRPr lang="es-E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fr-FR" dirty="0"/>
              <a:t> 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8B3569-14DB-4B6E-A345-B4686D879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5136"/>
            <a:ext cx="12192000" cy="41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5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3.7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Número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de cluster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óptimo</a:t>
            </a:r>
            <a:endParaRPr lang="fr-FR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973D601-CAE4-44DE-AF2B-6710BB4F66A6}"/>
              </a:ext>
            </a:extLst>
          </p:cNvPr>
          <p:cNvSpPr txBox="1"/>
          <p:nvPr/>
        </p:nvSpPr>
        <p:spPr>
          <a:xfrm>
            <a:off x="5809550" y="2853392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Según el método del codo no podemos apreciar un número de </a:t>
            </a:r>
            <a:r>
              <a:rPr lang="es-ES" sz="1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lang="es-ES" sz="1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óptimo. En cambio en el análisis de la silueta vemos que nos </a:t>
            </a:r>
            <a:r>
              <a:rPr lang="es-ES" sz="1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dá</a:t>
            </a:r>
            <a:r>
              <a:rPr lang="es-ES" sz="1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coeficiente más alto para 2 </a:t>
            </a:r>
            <a:r>
              <a:rPr lang="es-ES" sz="1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lang="es-ES" sz="1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Sin embargo vamos a buscar tener más agrupaciones y seleccionaremos 4 </a:t>
            </a:r>
            <a:r>
              <a:rPr lang="es-ES" sz="1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clusters</a:t>
            </a:r>
            <a:r>
              <a:rPr lang="es-ES" sz="1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65434BC-AEA4-487C-8EA6-D5D3CBCE7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21" y="876190"/>
            <a:ext cx="4643901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3596432"/>
            <a:ext cx="5563125" cy="9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58156"/>
            <a:ext cx="5563125" cy="77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2159"/>
            <a:ext cx="5563125" cy="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5512363" cy="72984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"/>
          <p:cNvSpPr txBox="1">
            <a:spLocks noGrp="1"/>
          </p:cNvSpPr>
          <p:nvPr>
            <p:ph type="title"/>
          </p:nvPr>
        </p:nvSpPr>
        <p:spPr>
          <a:xfrm>
            <a:off x="352338" y="184558"/>
            <a:ext cx="64008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</a:pPr>
            <a:r>
              <a:rPr lang="es-E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br>
              <a:rPr lang="es-E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3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9" name="Google Shape;229;p5"/>
          <p:cNvSpPr txBox="1"/>
          <p:nvPr/>
        </p:nvSpPr>
        <p:spPr>
          <a:xfrm>
            <a:off x="0" y="1478177"/>
            <a:ext cx="813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600" b="1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0" name="Google Shape;230;p5"/>
          <p:cNvSpPr txBox="1"/>
          <p:nvPr/>
        </p:nvSpPr>
        <p:spPr>
          <a:xfrm>
            <a:off x="0" y="2625139"/>
            <a:ext cx="9648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600" b="1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-71460" y="3583036"/>
            <a:ext cx="1241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600" b="1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33" name="Google Shape;23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03574" y="6205714"/>
            <a:ext cx="1526796" cy="45803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"/>
          <p:cNvSpPr txBox="1"/>
          <p:nvPr/>
        </p:nvSpPr>
        <p:spPr>
          <a:xfrm>
            <a:off x="813600" y="1438315"/>
            <a:ext cx="39693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endParaRPr lang="es-E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s-E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INTRODUCCION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5"/>
          <p:cNvSpPr txBox="1"/>
          <p:nvPr/>
        </p:nvSpPr>
        <p:spPr>
          <a:xfrm>
            <a:off x="783781" y="2625139"/>
            <a:ext cx="38253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8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Extracción y limpieza de los datos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5"/>
          <p:cNvSpPr txBox="1"/>
          <p:nvPr/>
        </p:nvSpPr>
        <p:spPr>
          <a:xfrm>
            <a:off x="885600" y="3742514"/>
            <a:ext cx="38253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8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la alimentación en España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4659314"/>
            <a:ext cx="5563125" cy="90051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"/>
          <p:cNvSpPr txBox="1"/>
          <p:nvPr/>
        </p:nvSpPr>
        <p:spPr>
          <a:xfrm>
            <a:off x="-71460" y="4737688"/>
            <a:ext cx="1241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600" b="1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9" name="Google Shape;239;p5"/>
          <p:cNvSpPr txBox="1"/>
          <p:nvPr/>
        </p:nvSpPr>
        <p:spPr>
          <a:xfrm>
            <a:off x="885600" y="4907042"/>
            <a:ext cx="3825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4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TIPOS DE ALIMENTOS POR COMUNIDAD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3.8. Interpretación de los resultados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1214C5-5D31-4468-90C9-61D1823B3DFD}"/>
              </a:ext>
            </a:extLst>
          </p:cNvPr>
          <p:cNvSpPr txBox="1"/>
          <p:nvPr/>
        </p:nvSpPr>
        <p:spPr>
          <a:xfrm>
            <a:off x="1572" y="1005136"/>
            <a:ext cx="6094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 hacer la interpretación de los resultados del </a:t>
            </a:r>
            <a:r>
              <a:rPr lang="es-ES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es-E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vamos a mostrar un mapa con las CC.AA. con cada comunidad del color que le ha asignado el modelo.</a:t>
            </a:r>
          </a:p>
          <a:p>
            <a:br>
              <a:rPr lang="es-E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 ello vamos a utilizar la librería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C600BC-A1A7-4B7E-B8EF-66A7FC4CF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" y="1987263"/>
            <a:ext cx="12000322" cy="39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6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3.9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Resultado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de la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agrupación</a:t>
            </a:r>
            <a:endParaRPr lang="fr-FR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dirty="0"/>
          </a:p>
        </p:txBody>
      </p:sp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717BD665-3484-4FE9-9228-E2962F4FA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612" y="729850"/>
            <a:ext cx="8491897" cy="53402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A99D43F-CCF4-4218-89F7-8DBF3CE2EA36}"/>
              </a:ext>
            </a:extLst>
          </p:cNvPr>
          <p:cNvSpPr txBox="1"/>
          <p:nvPr/>
        </p:nvSpPr>
        <p:spPr>
          <a:xfrm>
            <a:off x="108491" y="1428915"/>
            <a:ext cx="348312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Cómo podemos observar, aunque indicamos 4 </a:t>
            </a:r>
            <a:r>
              <a:rPr lang="es-ES" sz="20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clusters</a:t>
            </a:r>
            <a:r>
              <a:rPr lang="es-E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Canarias quedó en un </a:t>
            </a:r>
            <a:r>
              <a:rPr lang="es-ES" sz="20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lang="es-E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separado, de ahí que solo veamos 3 grupos.</a:t>
            </a:r>
          </a:p>
          <a:p>
            <a:br>
              <a:rPr lang="es-E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Según nuestro modelo, parece ser que la alimentación en la zona norte y este de España varía del resto de </a:t>
            </a:r>
            <a:r>
              <a:rPr lang="es-ES" sz="20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españa</a:t>
            </a:r>
            <a:r>
              <a:rPr lang="es-E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736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1"/>
            <a:ext cx="12192000" cy="685588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6"/>
          <p:cNvSpPr txBox="1"/>
          <p:nvPr/>
        </p:nvSpPr>
        <p:spPr>
          <a:xfrm>
            <a:off x="5259896" y="2704669"/>
            <a:ext cx="234052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800" b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600" b="1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50" y="6209761"/>
            <a:ext cx="1437014" cy="431104"/>
          </a:xfrm>
          <a:prstGeom prst="rect">
            <a:avLst/>
          </a:prstGeom>
          <a:solidFill>
            <a:srgbClr val="535353"/>
          </a:solidFill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18CBC9E-D9BD-4ABF-B27B-6934F7031D07}"/>
              </a:ext>
            </a:extLst>
          </p:cNvPr>
          <p:cNvSpPr txBox="1"/>
          <p:nvPr/>
        </p:nvSpPr>
        <p:spPr>
          <a:xfrm>
            <a:off x="7600425" y="2921486"/>
            <a:ext cx="3481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0" dirty="0">
                <a:solidFill>
                  <a:srgbClr val="ABB2B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TIPOS DE ALIMENTOS POR COMUNIDAD</a:t>
            </a:r>
          </a:p>
        </p:txBody>
      </p:sp>
    </p:spTree>
    <p:extLst>
      <p:ext uri="{BB962C8B-B14F-4D97-AF65-F5344CB8AC3E}">
        <p14:creationId xmlns:p14="http://schemas.microsoft.com/office/powerpoint/2010/main" val="250397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8A90F5E-3064-4311-89AB-D3BADBD69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72" y="87825"/>
            <a:ext cx="11906655" cy="2338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3BE39E-9DD3-44BE-973C-544F6C6DE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5970"/>
            <a:ext cx="12192000" cy="23381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F81EC4-3728-4C76-9A27-1D8A1D660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4432029"/>
            <a:ext cx="12192000" cy="233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66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836A0AD-8718-4C61-A1EE-E8DEB485F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98" y="4656222"/>
            <a:ext cx="12192000" cy="20969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5442160-F60F-4000-9342-5C3380469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698" y="-225844"/>
            <a:ext cx="12192000" cy="23075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C09DFF0-D788-422F-BCF2-5EAFAFA72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8" y="2348659"/>
            <a:ext cx="12192000" cy="230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8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55"/>
            <a:ext cx="12192000" cy="685588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6"/>
          <p:cNvSpPr txBox="1"/>
          <p:nvPr/>
        </p:nvSpPr>
        <p:spPr>
          <a:xfrm>
            <a:off x="5259896" y="2704669"/>
            <a:ext cx="234052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800" b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600" b="1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50" y="6209761"/>
            <a:ext cx="1437014" cy="431104"/>
          </a:xfrm>
          <a:prstGeom prst="rect">
            <a:avLst/>
          </a:prstGeom>
          <a:solidFill>
            <a:srgbClr val="535353"/>
          </a:solidFill>
          <a:ln>
            <a:noFill/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02FFD90-DF6C-40AB-ADAD-B3F832E828BA}"/>
              </a:ext>
            </a:extLst>
          </p:cNvPr>
          <p:cNvSpPr txBox="1"/>
          <p:nvPr/>
        </p:nvSpPr>
        <p:spPr>
          <a:xfrm>
            <a:off x="7977433" y="2959911"/>
            <a:ext cx="2608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INTRODUCCION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1.1.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Consumos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por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CC.AA.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942946-C06D-43EF-B8D9-8DA287A2E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90" y="792306"/>
            <a:ext cx="11331019" cy="53221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140225" y="-137643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1.2 Población por CC.AA.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C0D141-8B73-4F00-9241-DB215F401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25" y="867493"/>
            <a:ext cx="5792008" cy="57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1"/>
            <a:ext cx="12192000" cy="685588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6"/>
          <p:cNvSpPr txBox="1"/>
          <p:nvPr/>
        </p:nvSpPr>
        <p:spPr>
          <a:xfrm>
            <a:off x="5259896" y="2704669"/>
            <a:ext cx="234052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800" b="1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600" b="1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50" y="6209761"/>
            <a:ext cx="1437014" cy="431104"/>
          </a:xfrm>
          <a:prstGeom prst="rect">
            <a:avLst/>
          </a:prstGeom>
          <a:solidFill>
            <a:srgbClr val="53535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67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2.1 Extracción y limpieza de datos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581D76-44A3-490E-9ED7-15815C9ED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5" y="792306"/>
            <a:ext cx="12009748" cy="539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2.2 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Categorías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relacionadas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con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diabetes</a:t>
            </a:r>
            <a:endParaRPr lang="fr-FR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00E0DD-6AB3-446D-B1B7-84E8DD567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2306"/>
            <a:ext cx="12169302" cy="524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4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e5e92b891a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74" y="6188977"/>
            <a:ext cx="1597404" cy="47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5e92b891a_0_31"/>
          <p:cNvPicPr preferRelativeResize="0"/>
          <p:nvPr/>
        </p:nvPicPr>
        <p:blipFill rotWithShape="1">
          <a:blip r:embed="rId4">
            <a:alphaModFix/>
          </a:blip>
          <a:srcRect t="36028"/>
          <a:stretch/>
        </p:blipFill>
        <p:spPr>
          <a:xfrm>
            <a:off x="0" y="0"/>
            <a:ext cx="6541025" cy="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e5e92b891a_0_31"/>
          <p:cNvSpPr txBox="1"/>
          <p:nvPr/>
        </p:nvSpPr>
        <p:spPr>
          <a:xfrm>
            <a:off x="252586" y="-62456"/>
            <a:ext cx="6400800" cy="10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2.3 Familias de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alimentos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relacionadas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con 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diabetes</a:t>
            </a:r>
            <a:endParaRPr lang="fr-FR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C4D85D-3AA5-40C1-8626-8A200685D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11" y="1005136"/>
            <a:ext cx="11903978" cy="48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574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397</Words>
  <Application>Microsoft Office PowerPoint</Application>
  <PresentationFormat>Grand écran</PresentationFormat>
  <Paragraphs>72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Arial</vt:lpstr>
      <vt:lpstr>Montserrat SemiBold</vt:lpstr>
      <vt:lpstr>Consolas</vt:lpstr>
      <vt:lpstr>Montserrat</vt:lpstr>
      <vt:lpstr>Times New Roman</vt:lpstr>
      <vt:lpstr>Montserrat Light</vt:lpstr>
      <vt:lpstr>Calibri</vt:lpstr>
      <vt:lpstr>Tema de Office</vt:lpstr>
      <vt:lpstr>Présentation PowerPoint</vt:lpstr>
      <vt:lpstr>ÍNDICE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Esther</dc:creator>
  <cp:lastModifiedBy>MOHAMED KONATE</cp:lastModifiedBy>
  <cp:revision>7</cp:revision>
  <dcterms:created xsi:type="dcterms:W3CDTF">2019-04-25T08:29:14Z</dcterms:created>
  <dcterms:modified xsi:type="dcterms:W3CDTF">2022-07-27T10:41:49Z</dcterms:modified>
</cp:coreProperties>
</file>